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59"/>
  </p:notesMasterIdLst>
  <p:sldIdLst>
    <p:sldId id="4952" r:id="rId2"/>
    <p:sldId id="257" r:id="rId3"/>
    <p:sldId id="256" r:id="rId4"/>
    <p:sldId id="262" r:id="rId5"/>
    <p:sldId id="4953" r:id="rId6"/>
    <p:sldId id="4954" r:id="rId7"/>
    <p:sldId id="4955" r:id="rId8"/>
    <p:sldId id="4956" r:id="rId9"/>
    <p:sldId id="4957" r:id="rId10"/>
    <p:sldId id="4958" r:id="rId11"/>
    <p:sldId id="4959" r:id="rId12"/>
    <p:sldId id="4960" r:id="rId13"/>
    <p:sldId id="4961" r:id="rId14"/>
    <p:sldId id="4962" r:id="rId15"/>
    <p:sldId id="4963" r:id="rId16"/>
    <p:sldId id="4964" r:id="rId17"/>
    <p:sldId id="4965" r:id="rId18"/>
    <p:sldId id="4966" r:id="rId19"/>
    <p:sldId id="4967" r:id="rId20"/>
    <p:sldId id="4968" r:id="rId21"/>
    <p:sldId id="4969" r:id="rId22"/>
    <p:sldId id="4970" r:id="rId23"/>
    <p:sldId id="4971" r:id="rId24"/>
    <p:sldId id="4972" r:id="rId25"/>
    <p:sldId id="4973" r:id="rId26"/>
    <p:sldId id="4974" r:id="rId27"/>
    <p:sldId id="4975" r:id="rId28"/>
    <p:sldId id="4976" r:id="rId29"/>
    <p:sldId id="4977" r:id="rId30"/>
    <p:sldId id="4978" r:id="rId31"/>
    <p:sldId id="4979" r:id="rId32"/>
    <p:sldId id="4980" r:id="rId33"/>
    <p:sldId id="4981" r:id="rId34"/>
    <p:sldId id="4982" r:id="rId35"/>
    <p:sldId id="4983" r:id="rId36"/>
    <p:sldId id="4984" r:id="rId37"/>
    <p:sldId id="4985" r:id="rId38"/>
    <p:sldId id="4986" r:id="rId39"/>
    <p:sldId id="4987" r:id="rId40"/>
    <p:sldId id="4988" r:id="rId41"/>
    <p:sldId id="4989" r:id="rId42"/>
    <p:sldId id="5007" r:id="rId43"/>
    <p:sldId id="4990" r:id="rId44"/>
    <p:sldId id="4991" r:id="rId45"/>
    <p:sldId id="4992" r:id="rId46"/>
    <p:sldId id="4993" r:id="rId47"/>
    <p:sldId id="4994" r:id="rId48"/>
    <p:sldId id="4995" r:id="rId49"/>
    <p:sldId id="4996" r:id="rId50"/>
    <p:sldId id="4997" r:id="rId51"/>
    <p:sldId id="4998" r:id="rId52"/>
    <p:sldId id="5004" r:id="rId53"/>
    <p:sldId id="5005" r:id="rId54"/>
    <p:sldId id="4999" r:id="rId55"/>
    <p:sldId id="5000" r:id="rId56"/>
    <p:sldId id="5001" r:id="rId57"/>
    <p:sldId id="5002" r:id="rId58"/>
  </p:sldIdLst>
  <p:sldSz cx="12192000" cy="6858000"/>
  <p:notesSz cx="9926638" cy="67976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672" autoAdjust="0"/>
    <p:restoredTop sz="49689" autoAdjust="0"/>
  </p:normalViewPr>
  <p:slideViewPr>
    <p:cSldViewPr snapToGrid="0">
      <p:cViewPr varScale="1">
        <p:scale>
          <a:sx n="60" d="100"/>
          <a:sy n="60" d="100"/>
        </p:scale>
        <p:origin x="1493" y="48"/>
      </p:cViewPr>
      <p:guideLst/>
    </p:cSldViewPr>
  </p:slideViewPr>
  <p:notesTextViewPr>
    <p:cViewPr>
      <p:scale>
        <a:sx n="1" d="1"/>
        <a:sy n="1" d="1"/>
      </p:scale>
      <p:origin x="0" y="-288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1696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30.08.2024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50900"/>
            <a:ext cx="4075112" cy="2292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201" y="3271103"/>
            <a:ext cx="7942238" cy="267645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1696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bring </a:t>
            </a:r>
            <a:r>
              <a:rPr lang="de-CH" dirty="0" err="1"/>
              <a:t>everyone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page</a:t>
            </a:r>
            <a:r>
              <a:rPr lang="de-CH" dirty="0"/>
              <a:t> </a:t>
            </a:r>
            <a:r>
              <a:rPr lang="de-CH" dirty="0" err="1"/>
              <a:t>here’s</a:t>
            </a:r>
            <a:r>
              <a:rPr lang="de-CH" dirty="0"/>
              <a:t> a </a:t>
            </a:r>
            <a:r>
              <a:rPr lang="de-CH" dirty="0" err="1"/>
              <a:t>short</a:t>
            </a:r>
            <a:r>
              <a:rPr lang="de-CH" dirty="0"/>
              <a:t> </a:t>
            </a:r>
            <a:r>
              <a:rPr lang="de-CH" dirty="0" err="1"/>
              <a:t>overview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decoder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: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an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.</a:t>
            </a:r>
          </a:p>
          <a:p>
            <a:r>
              <a:rPr lang="de-CH" dirty="0" err="1"/>
              <a:t>Besides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actual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also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instructions</a:t>
            </a:r>
            <a:r>
              <a:rPr lang="de-CH" dirty="0"/>
              <a:t> like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french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style </a:t>
            </a:r>
            <a:r>
              <a:rPr lang="de-CH" dirty="0" err="1"/>
              <a:t>of</a:t>
            </a:r>
            <a:r>
              <a:rPr lang="de-CH" dirty="0"/>
              <a:t> a «</a:t>
            </a:r>
            <a:r>
              <a:rPr lang="de-CH" dirty="0" err="1"/>
              <a:t>medivial</a:t>
            </a:r>
            <a:r>
              <a:rPr lang="de-CH" dirty="0"/>
              <a:t> </a:t>
            </a:r>
            <a:r>
              <a:rPr lang="de-CH" dirty="0" err="1"/>
              <a:t>aristocrat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transformed</a:t>
            </a:r>
            <a:r>
              <a:rPr lang="de-CH" dirty="0"/>
              <a:t> in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 and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processes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and </a:t>
            </a:r>
            <a:r>
              <a:rPr lang="de-CH" dirty="0" err="1"/>
              <a:t>holding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result</a:t>
            </a:r>
            <a:r>
              <a:rPr lang="de-CH" dirty="0"/>
              <a:t> in an internal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transformed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.</a:t>
            </a:r>
          </a:p>
          <a:p>
            <a:r>
              <a:rPr lang="de-CH" dirty="0"/>
              <a:t>A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a </a:t>
            </a:r>
            <a:r>
              <a:rPr lang="de-CH" dirty="0" err="1"/>
              <a:t>single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-fragment. In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case</a:t>
            </a:r>
            <a:r>
              <a:rPr lang="de-CH" dirty="0"/>
              <a:t> just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«</a:t>
            </a:r>
            <a:r>
              <a:rPr lang="de-CH" dirty="0" err="1"/>
              <a:t>pluvia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back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update ist internal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also </a:t>
            </a:r>
            <a:r>
              <a:rPr lang="de-CH" dirty="0" err="1"/>
              <a:t>record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Given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new</a:t>
            </a:r>
            <a:r>
              <a:rPr lang="de-CH" dirty="0"/>
              <a:t> and </a:t>
            </a:r>
            <a:r>
              <a:rPr lang="de-CH" dirty="0" err="1"/>
              <a:t>updated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, </a:t>
            </a:r>
            <a:r>
              <a:rPr lang="de-CH" dirty="0" err="1"/>
              <a:t>resulting</a:t>
            </a:r>
            <a:r>
              <a:rPr lang="de-CH" dirty="0"/>
              <a:t> in a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taken</a:t>
            </a:r>
            <a:r>
              <a:rPr lang="de-CH" dirty="0"/>
              <a:t>. Here «</a:t>
            </a:r>
            <a:r>
              <a:rPr lang="de-CH" dirty="0" err="1"/>
              <a:t>is</a:t>
            </a:r>
            <a:r>
              <a:rPr lang="de-CH" dirty="0"/>
              <a:t>».</a:t>
            </a:r>
          </a:p>
          <a:p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back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updates</a:t>
            </a:r>
            <a:r>
              <a:rPr lang="de-CH" dirty="0"/>
              <a:t> ist internal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second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Like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keep</a:t>
            </a:r>
            <a:r>
              <a:rPr lang="de-CH" dirty="0"/>
              <a:t> on </a:t>
            </a:r>
            <a:r>
              <a:rPr lang="de-CH" dirty="0" err="1"/>
              <a:t>generating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The </a:t>
            </a:r>
            <a:r>
              <a:rPr lang="de-CH" dirty="0" err="1"/>
              <a:t>english</a:t>
            </a:r>
            <a:r>
              <a:rPr lang="de-CH" dirty="0"/>
              <a:t> </a:t>
            </a:r>
            <a:r>
              <a:rPr lang="de-CH" dirty="0" err="1"/>
              <a:t>language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– </a:t>
            </a:r>
            <a:r>
              <a:rPr lang="de-CH" dirty="0" err="1"/>
              <a:t>according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gpt</a:t>
            </a:r>
            <a:r>
              <a:rPr lang="de-CH" dirty="0"/>
              <a:t> – </a:t>
            </a:r>
            <a:r>
              <a:rPr lang="de-CH" dirty="0" err="1"/>
              <a:t>about</a:t>
            </a:r>
            <a:r>
              <a:rPr lang="de-CH" dirty="0"/>
              <a:t> 50000 different </a:t>
            </a:r>
            <a:r>
              <a:rPr lang="de-CH" dirty="0" err="1"/>
              <a:t>tokens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unique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0 and 50000.</a:t>
            </a:r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just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id.</a:t>
            </a:r>
          </a:p>
          <a:p>
            <a:endParaRPr lang="de-CH" dirty="0"/>
          </a:p>
          <a:p>
            <a:r>
              <a:rPr lang="de-CH" dirty="0" err="1"/>
              <a:t>Clearly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also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simple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feed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score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should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value</a:t>
            </a:r>
            <a:r>
              <a:rPr lang="de-CH" dirty="0"/>
              <a:t> at </a:t>
            </a:r>
            <a:r>
              <a:rPr lang="de-CH" dirty="0" err="1"/>
              <a:t>index</a:t>
            </a:r>
            <a:r>
              <a:rPr lang="de-CH" dirty="0"/>
              <a:t> 2 </a:t>
            </a:r>
            <a:r>
              <a:rPr lang="de-CH" dirty="0" err="1"/>
              <a:t>represents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2.  </a:t>
            </a:r>
          </a:p>
          <a:p>
            <a:endParaRPr lang="de-CH" dirty="0"/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Softmax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turned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A high score </a:t>
            </a:r>
            <a:r>
              <a:rPr lang="de-CH" dirty="0" err="1"/>
              <a:t>resulting</a:t>
            </a:r>
            <a:r>
              <a:rPr lang="de-CH" dirty="0"/>
              <a:t> in a high </a:t>
            </a:r>
            <a:r>
              <a:rPr lang="de-CH" dirty="0" err="1"/>
              <a:t>probability</a:t>
            </a:r>
            <a:r>
              <a:rPr lang="de-CH" dirty="0"/>
              <a:t>.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negative score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finaly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sampling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hyperparamter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«</a:t>
            </a:r>
            <a:r>
              <a:rPr lang="de-CH" dirty="0" err="1"/>
              <a:t>temperature</a:t>
            </a:r>
            <a:r>
              <a:rPr lang="de-CH" dirty="0"/>
              <a:t>». The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adjusts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With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0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highest</a:t>
            </a:r>
            <a:r>
              <a:rPr lang="de-CH" dirty="0"/>
              <a:t> score will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selected</a:t>
            </a:r>
            <a:r>
              <a:rPr lang="de-CH" dirty="0"/>
              <a:t>,</a:t>
            </a:r>
          </a:p>
          <a:p>
            <a:r>
              <a:rPr lang="de-CH" dirty="0" err="1"/>
              <a:t>While</a:t>
            </a:r>
            <a:r>
              <a:rPr lang="de-CH" dirty="0"/>
              <a:t> a high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increases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«</a:t>
            </a:r>
            <a:r>
              <a:rPr lang="de-CH" dirty="0" err="1"/>
              <a:t>low</a:t>
            </a:r>
            <a:r>
              <a:rPr lang="de-CH" dirty="0"/>
              <a:t> score» </a:t>
            </a:r>
            <a:r>
              <a:rPr lang="de-CH" dirty="0" err="1"/>
              <a:t>tokens</a:t>
            </a:r>
            <a:r>
              <a:rPr lang="de-CH" dirty="0"/>
              <a:t>, </a:t>
            </a:r>
            <a:r>
              <a:rPr lang="de-CH" dirty="0" err="1"/>
              <a:t>resulting</a:t>
            </a:r>
            <a:r>
              <a:rPr lang="de-CH" dirty="0"/>
              <a:t> in «</a:t>
            </a:r>
            <a:r>
              <a:rPr lang="de-CH" dirty="0" err="1"/>
              <a:t>surprising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unexpected</a:t>
            </a:r>
            <a:r>
              <a:rPr lang="de-CH" dirty="0"/>
              <a:t>» </a:t>
            </a:r>
            <a:r>
              <a:rPr lang="de-CH" dirty="0" err="1"/>
              <a:t>outputs</a:t>
            </a:r>
            <a:r>
              <a:rPr lang="de-CH" dirty="0"/>
              <a:t>.</a:t>
            </a:r>
          </a:p>
          <a:p>
            <a:r>
              <a:rPr lang="de-CH" dirty="0"/>
              <a:t>Marketing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«</a:t>
            </a:r>
            <a:r>
              <a:rPr lang="de-CH" dirty="0" err="1"/>
              <a:t>making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creative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 err="1"/>
              <a:t>Anyways</a:t>
            </a:r>
            <a:r>
              <a:rPr lang="de-CH" dirty="0"/>
              <a:t>,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large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large. Anywhere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billions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hundreds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billion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.</a:t>
            </a:r>
          </a:p>
          <a:p>
            <a:r>
              <a:rPr lang="de-CH" dirty="0"/>
              <a:t>Making </a:t>
            </a:r>
            <a:r>
              <a:rPr lang="de-CH" dirty="0" err="1"/>
              <a:t>it</a:t>
            </a:r>
            <a:r>
              <a:rPr lang="de-CH" dirty="0"/>
              <a:t> a </a:t>
            </a:r>
            <a:r>
              <a:rPr lang="de-CH" dirty="0" err="1"/>
              <a:t>true</a:t>
            </a:r>
            <a:r>
              <a:rPr lang="de-CH" dirty="0"/>
              <a:t> </a:t>
            </a:r>
            <a:r>
              <a:rPr lang="de-CH" dirty="0" err="1"/>
              <a:t>challenge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locally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236294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9716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5049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33881" y="192127"/>
            <a:ext cx="1645433" cy="164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72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270" imgH="270" progId="TCLayout.ActiveDocument.1">
                  <p:embed/>
                </p:oleObj>
              </mc:Choice>
              <mc:Fallback>
                <p:oleObj name="think-cell Folie" r:id="rId13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1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5" r:id="rId7"/>
    <p:sldLayoutId id="2147483717" r:id="rId8"/>
    <p:sldLayoutId id="2147483730" r:id="rId9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google/gemma-2-2b-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meta-llama/Meta-Llama-3.1-8B-Instruct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ext-generation-infere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DJCordhose/practical-llm/blob/main/Eval4pptx.ipynb" TargetMode="Externa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ai.com/blog/data-drift-detection-large-datasets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Before travel</a:t>
            </a:r>
            <a:endParaRPr b="1" dirty="0"/>
          </a:p>
          <a:p>
            <a:r>
              <a:rPr lang="en" dirty="0"/>
              <a:t>Have a fallback for WiFi outage</a:t>
            </a:r>
            <a:endParaRPr dirty="0"/>
          </a:p>
          <a:p>
            <a:pPr lvl="1"/>
            <a:r>
              <a:rPr lang="en" dirty="0"/>
              <a:t>Download these slides as PDF</a:t>
            </a:r>
            <a:endParaRPr dirty="0"/>
          </a:p>
          <a:p>
            <a:pPr lvl="1"/>
            <a:r>
              <a:rPr lang="en" dirty="0"/>
              <a:t>Clone repo with latest version of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On Site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Figure out speaker WiFi</a:t>
            </a:r>
            <a:endParaRPr dirty="0"/>
          </a:p>
          <a:p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C774D972-4550-0123-44AB-7588F0423FE5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8C93E8C-4D19-B449-2D23-154B7F12324F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1230465"/>
            <a:chOff x="588509" y="3436606"/>
            <a:chExt cx="8272975" cy="922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85182" y="1869598"/>
            <a:ext cx="37510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latin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7166738" y="1374828"/>
            <a:ext cx="2415111" cy="1319388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b="1" dirty="0"/>
                  <a:t>2.78</a:t>
                </a:r>
              </a:p>
              <a:p>
                <a:pPr algn="ctr"/>
                <a:r>
                  <a:rPr lang="de-CH" sz="800" b="1" dirty="0"/>
                  <a:t>0.02</a:t>
                </a:r>
              </a:p>
              <a:p>
                <a:pPr algn="ctr"/>
                <a:r>
                  <a:rPr lang="de-CH" sz="800" b="1" dirty="0"/>
                  <a:t>98.7</a:t>
                </a:r>
              </a:p>
              <a:p>
                <a:pPr algn="ctr"/>
                <a:r>
                  <a:rPr lang="de-CH" sz="800" b="1" dirty="0"/>
                  <a:t>-23</a:t>
                </a:r>
              </a:p>
              <a:p>
                <a:pPr algn="ctr"/>
                <a:r>
                  <a:rPr lang="de-CH" sz="800" b="1" dirty="0"/>
                  <a:t>…</a:t>
                </a:r>
                <a:endParaRPr lang="en-CH" sz="8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3665458" y="2227607"/>
            <a:ext cx="101662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b="1" dirty="0">
                <a:solidFill>
                  <a:schemeClr val="bg2"/>
                </a:solidFill>
              </a:rPr>
              <a:t>[312, 2,17,…]</a:t>
            </a:r>
            <a:endParaRPr lang="en-CH" sz="1067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64C6176-81A5-3733-2172-76A633C5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408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7166738" y="1374829"/>
            <a:ext cx="2415111" cy="1319388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dirty="0"/>
                <a:t>4</a:t>
              </a:r>
            </a:p>
            <a:p>
              <a:pPr algn="ctr"/>
              <a:r>
                <a:rPr lang="de-CH" sz="800" dirty="0"/>
                <a:t>17.2</a:t>
              </a:r>
            </a:p>
            <a:p>
              <a:pPr algn="ctr"/>
              <a:r>
                <a:rPr lang="de-CH" sz="800" dirty="0"/>
                <a:t>-33</a:t>
              </a:r>
            </a:p>
            <a:p>
              <a:pPr algn="ctr"/>
              <a:r>
                <a:rPr lang="de-CH" sz="800" dirty="0"/>
                <a:t>0.01</a:t>
              </a:r>
            </a:p>
            <a:p>
              <a:pPr algn="ctr"/>
              <a:r>
                <a:rPr lang="de-CH" sz="800" dirty="0"/>
                <a:t>…</a:t>
              </a:r>
              <a:endParaRPr lang="en-CH" sz="8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3665458" y="2227607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3665458" y="1374829"/>
            <a:ext cx="4706041" cy="1319388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dirty="0"/>
                  <a:t>0.2</a:t>
                </a:r>
              </a:p>
              <a:p>
                <a:pPr algn="ctr"/>
                <a:r>
                  <a:rPr lang="de-CH" sz="800" dirty="0"/>
                  <a:t>29.4</a:t>
                </a:r>
              </a:p>
              <a:p>
                <a:pPr algn="ctr"/>
                <a:r>
                  <a:rPr lang="de-CH" sz="800" dirty="0"/>
                  <a:t>95</a:t>
                </a:r>
              </a:p>
              <a:p>
                <a:pPr algn="ctr"/>
                <a:r>
                  <a:rPr lang="de-CH" sz="800" dirty="0"/>
                  <a:t>567</a:t>
                </a:r>
              </a:p>
              <a:p>
                <a:pPr algn="ctr"/>
                <a:r>
                  <a:rPr lang="de-CH" sz="800" dirty="0"/>
                  <a:t>…</a:t>
                </a:r>
                <a:endParaRPr lang="en-CH" sz="8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752851" cy="19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1067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Decoder On-Prem </a:t>
            </a:r>
            <a:r>
              <a:rPr lang="de-DE" dirty="0"/>
              <a:t>Challenges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Context sizes vary (depending on the Model)</a:t>
            </a:r>
            <a:endParaRPr dirty="0"/>
          </a:p>
          <a:p>
            <a:pPr lvl="1"/>
            <a:r>
              <a:rPr lang="en" dirty="0"/>
              <a:t>with large contexts certain positions might be blind spots</a:t>
            </a:r>
            <a:endParaRPr dirty="0"/>
          </a:p>
          <a:p>
            <a:r>
              <a:rPr lang="en" dirty="0"/>
              <a:t>Memory consumption grows with context used</a:t>
            </a:r>
            <a:endParaRPr dirty="0"/>
          </a:p>
          <a:p>
            <a:r>
              <a:rPr lang="en" dirty="0"/>
              <a:t>Response time grows with tokens produced</a:t>
            </a:r>
            <a:endParaRPr dirty="0"/>
          </a:p>
          <a:p>
            <a:pPr marL="152396" indent="0">
              <a:buNone/>
            </a:pPr>
            <a:endParaRPr lang="en" b="1" dirty="0"/>
          </a:p>
          <a:p>
            <a:pPr marL="152396" indent="0">
              <a:buNone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Inference on GPU only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Comparing suitable NVDIA GPUs</a:t>
            </a:r>
            <a:endParaRPr dirty="0"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65655">
              <a:spcBef>
                <a:spcPts val="800"/>
              </a:spcBef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</a:rPr>
              <a:t>T4</a:t>
            </a:r>
            <a:r>
              <a:rPr lang="en" dirty="0">
                <a:solidFill>
                  <a:srgbClr val="212121"/>
                </a:solidFill>
              </a:rPr>
              <a:t>/RTX 20</a:t>
            </a:r>
            <a:r>
              <a:rPr lang="en" sz="2533" dirty="0">
                <a:solidFill>
                  <a:srgbClr val="212121"/>
                </a:solidFill>
              </a:rPr>
              <a:t>	</a:t>
            </a:r>
            <a:r>
              <a:rPr lang="en" sz="1600" dirty="0">
                <a:solidFill>
                  <a:srgbClr val="212121"/>
                </a:solidFill>
              </a:rPr>
              <a:t>	</a:t>
            </a:r>
            <a:r>
              <a:rPr lang="en" sz="2533" dirty="0">
                <a:solidFill>
                  <a:srgbClr val="212121"/>
                </a:solidFill>
              </a:rPr>
              <a:t>: </a:t>
            </a: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V100 - professional variant of RTX 20 consumer line: 	</a:t>
            </a:r>
            <a:r>
              <a:rPr lang="en" sz="2533" dirty="0">
                <a:solidFill>
                  <a:srgbClr val="212121"/>
                </a:solidFill>
              </a:rPr>
              <a:t>					  </a:t>
            </a:r>
            <a:r>
              <a:rPr lang="en" sz="1800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</a:rPr>
              <a:t>A100</a:t>
            </a:r>
            <a:r>
              <a:rPr lang="en" dirty="0">
                <a:solidFill>
                  <a:srgbClr val="212121"/>
                </a:solidFill>
              </a:rPr>
              <a:t>/RTX 30</a:t>
            </a:r>
            <a:r>
              <a:rPr lang="en" sz="2533" dirty="0">
                <a:solidFill>
                  <a:srgbClr val="212121"/>
                </a:solidFill>
              </a:rPr>
              <a:t>		: </a:t>
            </a:r>
            <a:r>
              <a:rPr lang="en" sz="1800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L4/L40/RTX 40</a:t>
            </a:r>
            <a:r>
              <a:rPr lang="en" sz="2533" dirty="0">
                <a:solidFill>
                  <a:srgbClr val="212121"/>
                </a:solidFill>
              </a:rPr>
              <a:t>	: </a:t>
            </a:r>
            <a:r>
              <a:rPr lang="en" sz="1800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  <a:sym typeface="Oswald"/>
              </a:rPr>
              <a:t>H100</a:t>
            </a:r>
            <a:r>
              <a:rPr lang="en" dirty="0">
                <a:solidFill>
                  <a:srgbClr val="212121"/>
                </a:solidFill>
              </a:rPr>
              <a:t> - professional variant of RTX 40 consumer line: </a:t>
            </a:r>
            <a:r>
              <a:rPr lang="en" sz="2533" dirty="0">
                <a:solidFill>
                  <a:srgbClr val="212121"/>
                </a:solidFill>
              </a:rPr>
              <a:t>						  </a:t>
            </a:r>
            <a:r>
              <a:rPr lang="en" sz="1800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800" dirty="0">
              <a:solidFill>
                <a:srgbClr val="212121"/>
              </a:solidFill>
            </a:endParaRPr>
          </a:p>
        </p:txBody>
      </p:sp>
      <p:sp>
        <p:nvSpPr>
          <p:cNvPr id="4" name="Google Shape;256;p45">
            <a:extLst>
              <a:ext uri="{FF2B5EF4-FFF2-40B4-BE49-F238E27FC236}">
                <a16:creationId xmlns:a16="http://schemas.microsoft.com/office/drawing/2014/main" id="{CF1499D0-827B-E9BB-8C1D-4506932E91C8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1800" dirty="0"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Commodity: </a:t>
            </a:r>
            <a:r>
              <a:rPr lang="en-US" sz="18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  <a:ea typeface="+mn-ea"/>
                <a:cs typeface="+mn-cs"/>
              </a:rPr>
              <a:t>available for small money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 idx="4294967295"/>
          </p:nvPr>
        </p:nvSpPr>
        <p:spPr>
          <a:xfrm>
            <a:off x="539418" y="307902"/>
            <a:ext cx="10905248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2"/>
              </a:buClr>
              <a:buSzPct val="36666"/>
            </a:pPr>
            <a:r>
              <a:rPr lang="en" dirty="0"/>
              <a:t>Prerequisites - Running LLMs on Prem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422035" y="1644650"/>
            <a:ext cx="11360150" cy="4446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  <a:buAutoNum type="arabicPeriod"/>
            </a:pPr>
            <a:r>
              <a:rPr lang="en" sz="2133" dirty="0"/>
              <a:t>Create a Google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2133" dirty="0"/>
              <a:t> 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Login with that account into Google Colab: </a:t>
            </a:r>
            <a:r>
              <a:rPr lang="en" sz="2133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2133" dirty="0"/>
              <a:t>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 Huggingface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an access token and save it for later use in the notebooks: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</a:t>
            </a:r>
            <a:r>
              <a:rPr lang="de-CH" sz="2133" u="sng" dirty="0">
                <a:solidFill>
                  <a:srgbClr val="1155CC"/>
                </a:solidFill>
              </a:rPr>
              <a:t>settings/tokens</a:t>
            </a:r>
            <a:endParaRPr lang="en-US" sz="2133" dirty="0"/>
          </a:p>
          <a:p>
            <a:pPr indent="-440256">
              <a:buSzPts val="1600"/>
              <a:buAutoNum type="arabicPeriod"/>
            </a:pPr>
            <a:r>
              <a:rPr lang="en-US" sz="2133" dirty="0"/>
              <a:t>Request access to gated </a:t>
            </a:r>
            <a:r>
              <a:rPr lang="en-US" sz="2133" dirty="0" err="1"/>
              <a:t>Huggingface</a:t>
            </a:r>
            <a:r>
              <a:rPr lang="en-US" sz="2133" dirty="0"/>
              <a:t> models:</a:t>
            </a: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2133" u="sng" dirty="0">
                <a:solidFill>
                  <a:srgbClr val="1155CC"/>
                </a:solidFill>
              </a:rPr>
              <a:t> </a:t>
            </a:r>
            <a:endParaRPr sz="2133" u="sng" dirty="0">
              <a:solidFill>
                <a:srgbClr val="1155CC"/>
              </a:solidFill>
            </a:endParaRP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2133" u="sng" dirty="0">
              <a:solidFill>
                <a:srgbClr val="1155CC"/>
              </a:solidFill>
            </a:endParaRPr>
          </a:p>
          <a:p>
            <a:pPr indent="-440256">
              <a:buSzPts val="1600"/>
              <a:buAutoNum type="arabicPeriod"/>
            </a:pPr>
            <a:r>
              <a:rPr lang="en" sz="2133" dirty="0"/>
              <a:t>Make sure you can open the workshop notebooks in Colab: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" sz="2133" u="sng" dirty="0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colab.research.google.com/github/DJCordhose/practical-llm</a:t>
            </a:r>
            <a:endParaRPr sz="3067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T4		: 16GB</a:t>
            </a:r>
            <a:endParaRPr dirty="0"/>
          </a:p>
          <a:p>
            <a:r>
              <a:rPr lang="en" dirty="0"/>
              <a:t>A100	: 40GB/80GB</a:t>
            </a:r>
            <a:endParaRPr dirty="0"/>
          </a:p>
          <a:p>
            <a:r>
              <a:rPr lang="en" dirty="0"/>
              <a:t>L4		: 24GB (L40: 48GB)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Typical resolution is 16 Bit</a:t>
            </a:r>
            <a:endParaRPr dirty="0"/>
          </a:p>
          <a:p>
            <a:r>
              <a:rPr lang="en" dirty="0"/>
              <a:t>Each parameter takes 2 Bytes</a:t>
            </a:r>
            <a:endParaRPr dirty="0"/>
          </a:p>
          <a:p>
            <a:r>
              <a:rPr lang="en" dirty="0"/>
              <a:t>Transient memory and storage of context comes on top</a:t>
            </a:r>
            <a:endParaRPr dirty="0"/>
          </a:p>
          <a:p>
            <a:r>
              <a:rPr lang="en" dirty="0"/>
              <a:t>Varies with </a:t>
            </a:r>
            <a:endParaRPr dirty="0"/>
          </a:p>
          <a:p>
            <a:pPr lvl="1"/>
            <a:r>
              <a:rPr lang="en" dirty="0"/>
              <a:t>length of context</a:t>
            </a:r>
            <a:endParaRPr dirty="0"/>
          </a:p>
          <a:p>
            <a:pPr lvl="1"/>
            <a:r>
              <a:rPr lang="en" dirty="0"/>
              <a:t>architecture of model</a:t>
            </a:r>
            <a:endParaRPr dirty="0"/>
          </a:p>
          <a:p>
            <a:r>
              <a:rPr lang="en" dirty="0"/>
              <a:t>What about reducing resolution to 8 Bit or 4 Bit (and even 1 Bit)? </a:t>
            </a:r>
            <a:endParaRPr dirty="0"/>
          </a:p>
          <a:p>
            <a:r>
              <a:rPr lang="en" dirty="0"/>
              <a:t>Thus cutting memory requirement down to half or quarter?</a:t>
            </a:r>
            <a:endParaRPr dirty="0"/>
          </a:p>
          <a:p>
            <a:r>
              <a:rPr lang="en" dirty="0"/>
              <a:t>Overview: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57530" y="165606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Bitsandbytes:</a:t>
            </a:r>
            <a:br>
              <a:rPr lang="en" dirty="0"/>
            </a:br>
            <a:r>
              <a:rPr lang="en" sz="2000" dirty="0"/>
              <a:t>Most straight forward approach to quantization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 sz="1800" dirty="0"/>
              <a:t> </a:t>
            </a:r>
            <a:endParaRPr sz="1800" dirty="0"/>
          </a:p>
          <a:p>
            <a:r>
              <a:rPr lang="en" dirty="0"/>
              <a:t>Deep Dive: </a:t>
            </a: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Can go down to 4 Bits: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inference can be slower than more sophisticated methods (like GPTQ) or full FP16 precision</a:t>
            </a:r>
            <a:endParaRPr dirty="0"/>
          </a:p>
          <a:p>
            <a:pPr lvl="1"/>
            <a:r>
              <a:rPr lang="en" sz="1800" u="sng" dirty="0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Smaller Model vs Quantiztion</a:t>
            </a:r>
            <a:endParaRPr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1882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1400" b="1" dirty="0"/>
              <a:t>Smaller Models:</a:t>
            </a:r>
            <a:endParaRPr sz="1400" b="1" dirty="0"/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Key Driver multi language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Microsoft Phi 3.5 3.8B: https://huggingface.co/microsoft/Phi-3.5-mini-instruct 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en" sz="1400" dirty="0"/>
              <a:t>Google Gemma 2 </a:t>
            </a:r>
            <a:r>
              <a:rPr lang="pl-PL" sz="1400" dirty="0"/>
              <a:t>2.6B: https://huggingface.co/google/gemma-2-2b-it</a:t>
            </a:r>
            <a:r>
              <a:rPr lang="de-DE" sz="1400" dirty="0"/>
              <a:t> </a:t>
            </a:r>
            <a:endParaRPr sz="1400" dirty="0"/>
          </a:p>
          <a:p>
            <a:pPr marL="0" indent="0">
              <a:spcBef>
                <a:spcPts val="1600"/>
              </a:spcBef>
              <a:buNone/>
            </a:pPr>
            <a:endParaRPr lang="en" sz="1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1400" b="1" dirty="0"/>
              <a:t>Quantization</a:t>
            </a:r>
          </a:p>
          <a:p>
            <a:pPr marL="380990" indent="-380990">
              <a:spcBef>
                <a:spcPts val="1600"/>
              </a:spcBef>
            </a:pPr>
            <a:r>
              <a:rPr lang="de-DE" sz="1400" dirty="0"/>
              <a:t>https://huggingface.co/meta-llama/Meta-Llama-3.1-8B-Instruct 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Quantized with </a:t>
            </a:r>
            <a:r>
              <a:rPr lang="en-US" sz="1400" dirty="0" err="1"/>
              <a:t>bitsandbytes</a:t>
            </a:r>
            <a:endParaRPr lang="en-US" sz="1400" dirty="0"/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to 4-Bit: https://huggingface.co/docs/transformers/main/en/quantization/bitsandbytes?bnb=4-bit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and 8-Bit: https://huggingface.co/docs/transformers/main/en/quantization/bitsandbytes?bnb=8-bit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637556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405554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Hands-On: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1632456" y="3364042"/>
            <a:ext cx="11132000" cy="130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de-DE" sz="2400" dirty="0"/>
              <a:t>https://colab.research.google.com/github/DJCordhose/practical-llm/blob/main/Assessment.ipynb?hl=en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lvl="1"/>
            <a:r>
              <a:rPr lang="en"/>
              <a:t>Quantization and optimization</a:t>
            </a:r>
            <a:endParaRPr/>
          </a:p>
          <a:p>
            <a:pPr lvl="1"/>
            <a:r>
              <a:rPr lang="en"/>
              <a:t>Optimized for Apple Silicon M1/M2/M3/M4</a:t>
            </a:r>
            <a:endParaRPr/>
          </a:p>
          <a:p>
            <a:r>
              <a:rPr lang="en"/>
              <a:t>Ollama</a:t>
            </a:r>
            <a:endParaRPr/>
          </a:p>
          <a:p>
            <a:pPr lvl="1"/>
            <a:r>
              <a:rPr lang="en"/>
              <a:t>Simplifies usage of 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1831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0996F8-4C0F-06FE-A7B9-12474F355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649" y="1936696"/>
            <a:ext cx="265176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821" y="1455920"/>
            <a:ext cx="4714097" cy="813625"/>
          </a:xfrm>
        </p:spPr>
        <p:txBody>
          <a:bodyPr>
            <a:normAutofit/>
          </a:bodyPr>
          <a:lstStyle/>
          <a:p>
            <a:r>
              <a:rPr lang="de-CH" sz="2300" dirty="0">
                <a:highlight>
                  <a:srgbClr val="FF9900"/>
                </a:highlight>
              </a:rPr>
              <a:t>Coffee Break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7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Larger Decoder Models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401532" y="1436433"/>
            <a:ext cx="967797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r>
              <a:rPr lang="en" dirty="0"/>
              <a:t>There are more powerful versions of OS decoder models available</a:t>
            </a:r>
            <a:endParaRPr dirty="0"/>
          </a:p>
          <a:p>
            <a:pPr lvl="1"/>
            <a:r>
              <a:rPr lang="en" dirty="0"/>
              <a:t>Rival OpenAI GPT 3.5</a:t>
            </a:r>
            <a:endParaRPr dirty="0"/>
          </a:p>
          <a:p>
            <a:pPr lvl="1"/>
            <a:r>
              <a:rPr lang="en" dirty="0"/>
              <a:t>Support for major European languages</a:t>
            </a:r>
            <a:endParaRPr dirty="0"/>
          </a:p>
          <a:p>
            <a:r>
              <a:rPr lang="en" dirty="0"/>
              <a:t>Quantized versions will run on small GPUs, but far too slow for real world </a:t>
            </a:r>
            <a:endParaRPr dirty="0"/>
          </a:p>
          <a:p>
            <a:pPr lvl="1"/>
            <a:r>
              <a:rPr lang="en" dirty="0"/>
              <a:t>Useful as demonstration only</a:t>
            </a:r>
            <a:endParaRPr dirty="0"/>
          </a:p>
          <a:p>
            <a:r>
              <a:rPr lang="en" dirty="0"/>
              <a:t>Those models will run on available hardware and </a:t>
            </a:r>
            <a:r>
              <a:rPr lang="en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dedicated inference server</a:t>
            </a:r>
            <a:endParaRPr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  <a:p>
            <a:pPr lvl="1"/>
            <a:r>
              <a:rPr lang="en" b="1" dirty="0"/>
              <a:t>H100 GPUs are are expensive, but available</a:t>
            </a:r>
            <a:endParaRPr b="1" dirty="0"/>
          </a:p>
          <a:p>
            <a:pPr lvl="1"/>
            <a:r>
              <a:rPr lang="en" dirty="0"/>
              <a:t>Inference servers optimize for latency and throughput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r>
              <a:rPr lang="en" dirty="0"/>
              <a:t>We can get a preview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67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The future is already here, it is just not evenly distributed</a:t>
            </a:r>
          </a:p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- William </a:t>
            </a:r>
            <a:r>
              <a:rPr lang="en-US" sz="2400" dirty="0" err="1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Gibbson</a:t>
            </a:r>
            <a:endParaRPr lang="en-US" sz="2400" dirty="0">
              <a:solidFill>
                <a:schemeClr val="accent5"/>
              </a:solidFill>
              <a:highlight>
                <a:srgbClr val="C0C0C0"/>
              </a:highlight>
              <a:latin typeface="Source Sans Pro" panose="020B050303040302020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en" sz="6560"/>
              <a:t>Running LLMs on prem</a:t>
            </a:r>
            <a:endParaRPr sz="656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5758">
              <a:buSzPct val="100000"/>
            </a:pPr>
            <a:r>
              <a:rPr lang="en" dirty="0"/>
              <a:t>Good context length: 24K input, 8K output</a:t>
            </a:r>
            <a:endParaRPr dirty="0"/>
          </a:p>
          <a:p>
            <a:pPr indent="-445758">
              <a:buSzPct val="100000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indent="-445758">
              <a:buSzPct val="100000"/>
            </a:pPr>
            <a:r>
              <a:rPr lang="en" dirty="0"/>
              <a:t>only uses fraction of parameters at a time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Reference</a:t>
            </a:r>
            <a:endParaRPr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dirty="0"/>
              <a:t> </a:t>
            </a:r>
            <a:endParaRPr dirty="0"/>
          </a:p>
          <a:p>
            <a:pPr indent="-445758">
              <a:buSzPct val="100000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dirty="0"/>
              <a:t>  </a:t>
            </a:r>
            <a:endParaRPr dirty="0"/>
          </a:p>
          <a:p>
            <a:pPr indent="-445758">
              <a:buSzPct val="100000"/>
            </a:pPr>
            <a:r>
              <a:rPr lang="en" dirty="0"/>
              <a:t>Sparse Mixture of Experts (SMoE) Mixtral 8x7B: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indent="-445758">
              <a:buSzPct val="100000"/>
            </a:pPr>
            <a:r>
              <a:rPr lang="en"/>
              <a:t>Even better context length: 128k</a:t>
            </a:r>
            <a:endParaRPr/>
          </a:p>
          <a:p>
            <a:pPr indent="-445758">
              <a:buSzPct val="100000"/>
            </a:pPr>
            <a:r>
              <a:rPr lang="en"/>
              <a:t>Supported languages: English, German, French, Italian, Portuguese, Hindi, Spanish, and Thai.</a:t>
            </a:r>
            <a:endParaRPr/>
          </a:p>
          <a:p>
            <a:pPr indent="-445758">
              <a:buSzPct val="100000"/>
            </a:pPr>
            <a:r>
              <a:rPr lang="en"/>
              <a:t>Significantly better scores in European languages than 8B version</a:t>
            </a:r>
            <a:endParaRPr/>
          </a:p>
          <a:p>
            <a:pPr indent="-445758">
              <a:buSzPct val="80629"/>
            </a:pPr>
            <a:r>
              <a:rPr lang="en"/>
              <a:t>Compared to </a:t>
            </a:r>
            <a:r>
              <a:rPr lang="en" sz="2443"/>
              <a:t>Mixtral 8x7B</a:t>
            </a:r>
            <a:endParaRPr sz="2976"/>
          </a:p>
          <a:p>
            <a:pPr lvl="1" indent="-414432">
              <a:buSzPct val="77777"/>
            </a:pPr>
            <a:r>
              <a:rPr lang="en" sz="2400"/>
              <a:t>significantly better scores all over</a:t>
            </a:r>
            <a:endParaRPr/>
          </a:p>
          <a:p>
            <a:pPr lvl="1" indent="-414432">
              <a:buSzPct val="77777"/>
            </a:pPr>
            <a:r>
              <a:rPr lang="en" sz="2400"/>
              <a:t>Needs more memory and compute</a:t>
            </a:r>
            <a:endParaRPr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r>
              <a:rPr lang="en" b="1"/>
              <a:t>Reference</a:t>
            </a:r>
            <a:endParaRPr b="1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/>
              <a:t> 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</a:t>
            </a:r>
            <a:r>
              <a:rPr lang="de-CH" dirty="0" err="1"/>
              <a:t>eg</a:t>
            </a:r>
            <a:r>
              <a:rPr lang="de-CH" dirty="0"/>
              <a:t>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dirty="0" err="1"/>
              <a:t>Batching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requests</a:t>
            </a:r>
            <a:endParaRPr lang="de-CH" dirty="0"/>
          </a:p>
          <a:p>
            <a:pPr lvl="1"/>
            <a:r>
              <a:rPr lang="de-CH" dirty="0" err="1"/>
              <a:t>Automatic</a:t>
            </a:r>
            <a:r>
              <a:rPr lang="de-CH" dirty="0"/>
              <a:t> </a:t>
            </a:r>
            <a:r>
              <a:rPr lang="de-CH" dirty="0" err="1"/>
              <a:t>usage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hardware</a:t>
            </a:r>
            <a:endParaRPr lang="de-CH" dirty="0"/>
          </a:p>
          <a:p>
            <a:pPr lvl="1"/>
            <a:r>
              <a:rPr lang="de-CH" dirty="0" err="1"/>
              <a:t>Optimization</a:t>
            </a:r>
            <a:endParaRPr lang="de-CH" dirty="0"/>
          </a:p>
          <a:p>
            <a:pPr lvl="1"/>
            <a:r>
              <a:rPr lang="de-CH" dirty="0" err="1"/>
              <a:t>Distribute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multiple GPUs (Tensor </a:t>
            </a:r>
            <a:r>
              <a:rPr lang="de-CH" dirty="0" err="1"/>
              <a:t>parallelism</a:t>
            </a:r>
            <a:r>
              <a:rPr lang="de-CH" dirty="0"/>
              <a:t>)</a:t>
            </a:r>
          </a:p>
          <a:p>
            <a:pPr lvl="1"/>
            <a:endParaRPr lang="de-CH" dirty="0"/>
          </a:p>
        </p:txBody>
      </p:sp>
      <p:sp>
        <p:nvSpPr>
          <p:cNvPr id="4" name="Google Shape;298;p51">
            <a:extLst>
              <a:ext uri="{FF2B5EF4-FFF2-40B4-BE49-F238E27FC236}">
                <a16:creationId xmlns:a16="http://schemas.microsoft.com/office/drawing/2014/main" id="{941CD642-CFFA-7461-24DA-CD158B2B0E45}"/>
              </a:ext>
            </a:extLst>
          </p:cNvPr>
          <p:cNvSpPr txBox="1"/>
          <p:nvPr/>
        </p:nvSpPr>
        <p:spPr>
          <a:xfrm>
            <a:off x="6290333" y="6214234"/>
            <a:ext cx="5782800" cy="75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1733" u="sng" dirty="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333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557530" y="189913"/>
            <a:ext cx="6864141" cy="829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dirty="0"/>
              <a:t>It works: </a:t>
            </a:r>
            <a:br>
              <a:rPr lang="en" sz="1800" dirty="0"/>
            </a:br>
            <a:r>
              <a:rPr lang="en" sz="1800" dirty="0"/>
              <a:t>Mixtral 8x7B on 2xH100 NVL using TGI</a:t>
            </a:r>
            <a:endParaRPr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EF587A-168A-9977-70D9-1609B68B9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625600"/>
            <a:ext cx="11360803" cy="406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557530" y="172640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GB200 - Future successor to both Hopper 	 &amp;Ada Lovelace</a:t>
            </a:r>
            <a:endParaRPr dirty="0"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23323">
              <a:spcBef>
                <a:spcPts val="800"/>
              </a:spcBef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" sz="1867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://en.wikipedia.org/wiki/Blackwell_(microarchitecture)</a:t>
            </a:r>
            <a:endParaRPr sz="1867" u="sng" dirty="0">
              <a:solidFill>
                <a:srgbClr val="1155CC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Native support for 4 Bit resolution</a:t>
            </a:r>
            <a:r>
              <a:rPr lang="en" dirty="0">
                <a:solidFill>
                  <a:srgbClr val="212121"/>
                </a:solidFill>
                <a:highlight>
                  <a:srgbClr val="808080"/>
                </a:highlight>
              </a:rPr>
              <a:t> </a:t>
            </a:r>
            <a:endParaRPr dirty="0">
              <a:solidFill>
                <a:srgbClr val="212121"/>
              </a:solidFill>
              <a:highlight>
                <a:srgbClr val="808080"/>
              </a:highlight>
            </a:endParaRPr>
          </a:p>
          <a:p>
            <a:pPr indent="-406390"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/>
          </a:p>
        </p:txBody>
      </p:sp>
      <p:sp>
        <p:nvSpPr>
          <p:cNvPr id="318" name="Google Shape;318;p54"/>
          <p:cNvSpPr txBox="1"/>
          <p:nvPr/>
        </p:nvSpPr>
        <p:spPr>
          <a:xfrm>
            <a:off x="415600" y="6091834"/>
            <a:ext cx="11579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1678906" y="3885591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587C8CB-6408-3E5F-2045-6AF62DAFA6DA}"/>
              </a:ext>
            </a:extLst>
          </p:cNvPr>
          <p:cNvCxnSpPr>
            <a:cxnSpLocks/>
          </p:cNvCxnSpPr>
          <p:nvPr/>
        </p:nvCxnSpPr>
        <p:spPr>
          <a:xfrm flipH="1">
            <a:off x="2297723" y="3282968"/>
            <a:ext cx="1416227" cy="1211995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7FDD010-2912-1FAB-D295-93278858FC77}"/>
              </a:ext>
            </a:extLst>
          </p:cNvPr>
          <p:cNvSpPr txBox="1"/>
          <p:nvPr/>
        </p:nvSpPr>
        <p:spPr>
          <a:xfrm>
            <a:off x="3629118" y="3392943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310503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382ABB-AB5E-6291-2E3D-60BD1383DF1D}"/>
              </a:ext>
            </a:extLst>
          </p:cNvPr>
          <p:cNvCxnSpPr>
            <a:cxnSpLocks/>
          </p:cNvCxnSpPr>
          <p:nvPr/>
        </p:nvCxnSpPr>
        <p:spPr>
          <a:xfrm>
            <a:off x="5544605" y="3262872"/>
            <a:ext cx="1325687" cy="1454427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E82C16D-6F82-B86E-9BD7-E9772F1C27FF}"/>
              </a:ext>
            </a:extLst>
          </p:cNvPr>
          <p:cNvSpPr txBox="1"/>
          <p:nvPr/>
        </p:nvSpPr>
        <p:spPr>
          <a:xfrm>
            <a:off x="5361993" y="3807849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72599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3978562" y="3467968"/>
            <a:ext cx="632737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Text	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1 !=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2</a:t>
            </a:r>
          </a:p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  		=&gt;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option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Categorical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may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use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for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616696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Why self hosting an LLM?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667" b="1" dirty="0"/>
              <a:t>You might want control over</a:t>
            </a:r>
            <a:endParaRPr sz="2667" b="1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Privacy / data protection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Availability and Scaling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Latency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Limitations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Cost of operation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Ecological footprint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Stability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060C78-FA25-F16F-2002-28D1968BF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956" y="2824684"/>
            <a:ext cx="884683" cy="88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78439" y="2148038"/>
            <a:ext cx="237597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616696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46E0A-1010-B360-C82E-F57E56E43532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560F2-7667-2F47-B392-1296DF44BDDB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8E43F-A026-823D-C76C-008FD869B05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58495"/>
            <a:ext cx="11360800" cy="1231410"/>
          </a:xfrm>
        </p:spPr>
        <p:txBody>
          <a:bodyPr>
            <a:normAutofit lnSpcReduction="10000"/>
          </a:bodyPr>
          <a:lstStyle/>
          <a:p>
            <a:pPr marL="152396" indent="0">
              <a:buNone/>
            </a:pPr>
            <a:r>
              <a:rPr lang="de-CH" dirty="0"/>
              <a:t>Generation</a:t>
            </a:r>
          </a:p>
          <a:p>
            <a:r>
              <a:rPr lang="de-CH" dirty="0" err="1"/>
              <a:t>Llm</a:t>
            </a:r>
            <a:r>
              <a:rPr lang="de-CH" dirty="0"/>
              <a:t> Input	:	</a:t>
            </a:r>
            <a:r>
              <a:rPr lang="en-US" sz="1598" dirty="0">
                <a:latin typeface="Arial"/>
              </a:rPr>
              <a:t>“Why do you dislike writing texts ?”</a:t>
            </a:r>
            <a:endParaRPr lang="de-CH" sz="1598" dirty="0">
              <a:latin typeface="Arial"/>
            </a:endParaRPr>
          </a:p>
          <a:p>
            <a:r>
              <a:rPr lang="de-CH" dirty="0" err="1"/>
              <a:t>Llm</a:t>
            </a:r>
            <a:r>
              <a:rPr lang="de-CH" dirty="0"/>
              <a:t> Output	:	</a:t>
            </a:r>
            <a:r>
              <a:rPr lang="de-CH" sz="1598" dirty="0">
                <a:latin typeface="Arial"/>
              </a:rPr>
              <a:t>«</a:t>
            </a:r>
            <a:r>
              <a:rPr lang="en-US" sz="1598" dirty="0" err="1">
                <a:latin typeface="Arial"/>
              </a:rPr>
              <a:t>Witing</a:t>
            </a:r>
            <a:r>
              <a:rPr lang="en-US" sz="1598" dirty="0">
                <a:latin typeface="Arial"/>
              </a:rPr>
              <a:t> texts is painful, </a:t>
            </a:r>
            <a:r>
              <a:rPr lang="en-US" sz="1598" dirty="0" err="1">
                <a:latin typeface="Arial"/>
              </a:rPr>
              <a:t>caus</a:t>
            </a:r>
            <a:r>
              <a:rPr lang="en-US" sz="1598" dirty="0">
                <a:latin typeface="Arial"/>
              </a:rPr>
              <a:t> </a:t>
            </a:r>
            <a:r>
              <a:rPr lang="en-US" sz="1598" dirty="0" err="1">
                <a:latin typeface="Arial"/>
              </a:rPr>
              <a:t>im</a:t>
            </a:r>
            <a:r>
              <a:rPr lang="en-US" sz="1598" dirty="0">
                <a:latin typeface="Arial"/>
              </a:rPr>
              <a:t> making </a:t>
            </a:r>
            <a:r>
              <a:rPr lang="en-US" sz="1598" dirty="0" err="1">
                <a:latin typeface="Arial"/>
              </a:rPr>
              <a:t>mitakes</a:t>
            </a:r>
            <a:r>
              <a:rPr lang="en-US" sz="1598" dirty="0">
                <a:latin typeface="Arial"/>
              </a:rPr>
              <a:t>.”</a:t>
            </a:r>
            <a:endParaRPr lang="de-CH" sz="1598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3220833"/>
            <a:ext cx="11360800" cy="342781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de-CH" dirty="0"/>
              <a:t>Evaluation</a:t>
            </a:r>
          </a:p>
          <a:p>
            <a:r>
              <a:rPr lang="de-CH" dirty="0">
                <a:solidFill>
                  <a:schemeClr val="dk2"/>
                </a:solidFill>
                <a:highlight>
                  <a:srgbClr val="808080"/>
                </a:highlight>
              </a:rPr>
              <a:t>Prompt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“You are an expert on </a:t>
            </a:r>
            <a:r>
              <a:rPr lang="en-US" dirty="0" err="1"/>
              <a:t>english</a:t>
            </a:r>
            <a:r>
              <a:rPr lang="en-US" dirty="0"/>
              <a:t> language, grading a students text with scores between 0 and 10…”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de-CH" dirty="0"/>
          </a:p>
          <a:p>
            <a:r>
              <a:rPr lang="de-CH" dirty="0" err="1"/>
              <a:t>Result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'score’: 	1,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 	'reason’: 	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'Writing', '</a:t>
            </a:r>
            <a:r>
              <a:rPr lang="en-US" dirty="0" err="1"/>
              <a:t>caus</a:t>
            </a:r>
            <a:r>
              <a:rPr lang="en-US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'because', </a:t>
            </a:r>
            <a:r>
              <a:rPr lang="en-US" dirty="0" err="1"/>
              <a:t>and'mitakes</a:t>
            </a:r>
            <a:r>
              <a:rPr lang="en-US" dirty="0"/>
              <a:t>' instead </a:t>
            </a:r>
            <a:r>
              <a:rPr lang="en-US" dirty="0" err="1"/>
              <a:t>of'mistakes</a:t>
            </a:r>
            <a:r>
              <a:rPr lang="en-US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}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G-</a:t>
            </a:r>
            <a:r>
              <a:rPr lang="de-CH" dirty="0" err="1"/>
              <a:t>Eval</a:t>
            </a:r>
            <a:r>
              <a:rPr lang="de-CH" dirty="0"/>
              <a:t>: Goal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13809"/>
            <a:ext cx="11360800" cy="1549431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sz="1800" dirty="0" err="1"/>
              <a:t>Eval</a:t>
            </a:r>
            <a:r>
              <a:rPr lang="de-CH" sz="1800" dirty="0"/>
              <a:t> Arguments</a:t>
            </a:r>
          </a:p>
          <a:p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	:	</a:t>
            </a:r>
            <a:r>
              <a:rPr lang="de-CH" sz="1200" dirty="0">
                <a:latin typeface="Arial"/>
              </a:rPr>
              <a:t>«Grade </a:t>
            </a:r>
            <a:r>
              <a:rPr lang="de-CH" sz="1200" dirty="0" err="1">
                <a:latin typeface="Arial"/>
              </a:rPr>
              <a:t>the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english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grammar</a:t>
            </a:r>
            <a:r>
              <a:rPr lang="de-CH" sz="1200" dirty="0">
                <a:latin typeface="Arial"/>
              </a:rPr>
              <a:t> and </a:t>
            </a:r>
            <a:r>
              <a:rPr lang="de-CH" sz="1200" dirty="0" err="1">
                <a:latin typeface="Arial"/>
              </a:rPr>
              <a:t>syntax</a:t>
            </a:r>
            <a:r>
              <a:rPr lang="de-CH" sz="1200" dirty="0">
                <a:latin typeface="Arial"/>
              </a:rPr>
              <a:t>»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200" dirty="0">
                <a:latin typeface="Arial"/>
              </a:rPr>
              <a:t>“Why don’t you write longer texts ?”</a:t>
            </a:r>
            <a:endParaRPr lang="de-CH" sz="1200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200" dirty="0">
                <a:latin typeface="Arial"/>
              </a:rPr>
              <a:t>«</a:t>
            </a:r>
            <a:r>
              <a:rPr lang="en-US" sz="1200" dirty="0" err="1">
                <a:latin typeface="Arial"/>
              </a:rPr>
              <a:t>Witing</a:t>
            </a:r>
            <a:r>
              <a:rPr lang="en-US" sz="1200" dirty="0">
                <a:latin typeface="Arial"/>
              </a:rPr>
              <a:t> texts is painful, </a:t>
            </a:r>
            <a:r>
              <a:rPr lang="en-US" sz="1200" dirty="0" err="1">
                <a:latin typeface="Arial"/>
              </a:rPr>
              <a:t>caus</a:t>
            </a:r>
            <a:r>
              <a:rPr lang="en-US" sz="1200" dirty="0">
                <a:latin typeface="Arial"/>
              </a:rPr>
              <a:t> </a:t>
            </a:r>
            <a:r>
              <a:rPr lang="en-US" sz="1200" dirty="0" err="1">
                <a:latin typeface="Arial"/>
              </a:rPr>
              <a:t>im</a:t>
            </a:r>
            <a:r>
              <a:rPr lang="en-US" sz="1200" dirty="0">
                <a:latin typeface="Arial"/>
              </a:rPr>
              <a:t> making </a:t>
            </a:r>
            <a:r>
              <a:rPr lang="en-US" sz="1200" dirty="0" err="1">
                <a:latin typeface="Arial"/>
              </a:rPr>
              <a:t>mitakes</a:t>
            </a:r>
            <a:r>
              <a:rPr lang="en-US" sz="1200" dirty="0">
                <a:latin typeface="Arial"/>
              </a:rPr>
              <a:t>.”</a:t>
            </a:r>
            <a:endParaRPr lang="de-CH" sz="1200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298035" y="4497134"/>
            <a:ext cx="11360800" cy="15594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95847" lvl="1" indent="0">
              <a:buFont typeface="[Normal Text]"/>
              <a:buNone/>
            </a:pPr>
            <a:r>
              <a:rPr lang="en-US" sz="1200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'score’: 	1,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 	'reason’: 	"The text contains multiple spelling errors, such as '</a:t>
            </a:r>
            <a:r>
              <a:rPr lang="en-US" sz="1200" dirty="0" err="1"/>
              <a:t>Witing</a:t>
            </a:r>
            <a:r>
              <a:rPr lang="en-US" sz="1200" dirty="0"/>
              <a:t>' instead of 'Writing', '</a:t>
            </a:r>
            <a:r>
              <a:rPr lang="en-US" sz="1200" dirty="0" err="1"/>
              <a:t>caus</a:t>
            </a:r>
            <a:r>
              <a:rPr lang="en-US" sz="1200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'because', </a:t>
            </a:r>
            <a:r>
              <a:rPr lang="en-US" sz="1200" dirty="0" err="1"/>
              <a:t>and'mitakes</a:t>
            </a:r>
            <a:r>
              <a:rPr lang="en-US" sz="1200" dirty="0"/>
              <a:t>' instead </a:t>
            </a:r>
            <a:r>
              <a:rPr lang="en-US" sz="1200" dirty="0" err="1"/>
              <a:t>of'mistakes</a:t>
            </a:r>
            <a:r>
              <a:rPr lang="en-US" sz="1200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}</a:t>
            </a:r>
            <a:endParaRPr lang="de-CH" sz="1200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3B2AE4-CE64-6192-B041-027966ACDEF6}"/>
              </a:ext>
            </a:extLst>
          </p:cNvPr>
          <p:cNvSpPr txBox="1">
            <a:spLocks/>
          </p:cNvSpPr>
          <p:nvPr/>
        </p:nvSpPr>
        <p:spPr bwMode="gray">
          <a:xfrm>
            <a:off x="415600" y="3154680"/>
            <a:ext cx="11360800" cy="203073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Font typeface="Arial" panose="020B0604020202020204" pitchFamily="34" charset="0"/>
              <a:buNone/>
            </a:pPr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Procedure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 </a:t>
            </a:r>
            <a:r>
              <a:rPr lang="de-CH" sz="1800" dirty="0" err="1"/>
              <a:t>generate</a:t>
            </a:r>
            <a:r>
              <a:rPr lang="de-CH" sz="1800" dirty="0"/>
              <a:t> a prompt </a:t>
            </a:r>
            <a:r>
              <a:rPr lang="de-CH" sz="1800" dirty="0" err="1"/>
              <a:t>that</a:t>
            </a:r>
            <a:r>
              <a:rPr lang="de-CH" sz="1800" dirty="0"/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outlines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the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eval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steps</a:t>
            </a:r>
            <a:endParaRPr lang="de-CH" sz="1800"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Build</a:t>
            </a:r>
            <a:r>
              <a:rPr lang="de-CH" sz="1800" dirty="0"/>
              <a:t> a prompt </a:t>
            </a:r>
            <a:r>
              <a:rPr lang="de-CH" sz="1800" dirty="0" err="1"/>
              <a:t>using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generated</a:t>
            </a:r>
            <a:r>
              <a:rPr lang="de-CH" sz="1800" dirty="0"/>
              <a:t> </a:t>
            </a:r>
            <a:r>
              <a:rPr lang="de-CH" sz="1800" dirty="0" err="1"/>
              <a:t>steps</a:t>
            </a:r>
            <a:r>
              <a:rPr lang="de-CH" sz="1800" dirty="0"/>
              <a:t>, </a:t>
            </a:r>
            <a:r>
              <a:rPr lang="de-CH" sz="1800" dirty="0" err="1"/>
              <a:t>Llm</a:t>
            </a:r>
            <a:r>
              <a:rPr lang="de-CH" sz="1800" dirty="0"/>
              <a:t> </a:t>
            </a:r>
            <a:r>
              <a:rPr lang="de-CH" sz="1800" dirty="0" err="1"/>
              <a:t>input</a:t>
            </a:r>
            <a:r>
              <a:rPr lang="de-CH" sz="1800" dirty="0"/>
              <a:t> &amp; </a:t>
            </a:r>
            <a:r>
              <a:rPr lang="de-CH" sz="1800" dirty="0" err="1"/>
              <a:t>output</a:t>
            </a:r>
            <a:r>
              <a:rPr lang="de-CH" sz="1800" dirty="0"/>
              <a:t> </a:t>
            </a:r>
            <a:r>
              <a:rPr lang="de-CH" sz="1800" dirty="0" err="1"/>
              <a:t>to</a:t>
            </a:r>
            <a:r>
              <a:rPr lang="de-CH" sz="1800" dirty="0"/>
              <a:t> </a:t>
            </a:r>
            <a:r>
              <a:rPr lang="de-CH" sz="1800" dirty="0" err="1"/>
              <a:t>produce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score &amp; </a:t>
            </a:r>
            <a:r>
              <a:rPr lang="de-CH" sz="1800" dirty="0" err="1"/>
              <a:t>reason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/>
              <a:t>Generate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result</a:t>
            </a:r>
            <a:endParaRPr lang="en-CH" sz="1800" dirty="0"/>
          </a:p>
        </p:txBody>
      </p:sp>
    </p:spTree>
    <p:extLst>
      <p:ext uri="{BB962C8B-B14F-4D97-AF65-F5344CB8AC3E}">
        <p14:creationId xmlns:p14="http://schemas.microsoft.com/office/powerpoint/2010/main" val="2988347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on Prem Notebook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Architecture: Online Eval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2C23C85-1A00-3BC8-0E0F-6154B2B94279}"/>
              </a:ext>
            </a:extLst>
          </p:cNvPr>
          <p:cNvGrpSpPr/>
          <p:nvPr/>
        </p:nvGrpSpPr>
        <p:grpSpPr>
          <a:xfrm>
            <a:off x="3994831" y="5538272"/>
            <a:ext cx="1011815" cy="789356"/>
            <a:chOff x="2996123" y="4153702"/>
            <a:chExt cx="758861" cy="592017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A5C3479D-5103-DA69-04E5-A1DBAF3B2F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8010" y="4153702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4FE9F47-11A1-E27B-8C4E-485845760082}"/>
                </a:ext>
              </a:extLst>
            </p:cNvPr>
            <p:cNvSpPr txBox="1"/>
            <p:nvPr/>
          </p:nvSpPr>
          <p:spPr>
            <a:xfrm>
              <a:off x="2996123" y="4537970"/>
              <a:ext cx="758861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Faithfulness</a:t>
              </a:r>
              <a:endParaRPr lang="en-CH" sz="12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78FF5A-A3A1-CD68-BCDF-48A315C18ADE}"/>
              </a:ext>
            </a:extLst>
          </p:cNvPr>
          <p:cNvGrpSpPr/>
          <p:nvPr/>
        </p:nvGrpSpPr>
        <p:grpSpPr>
          <a:xfrm>
            <a:off x="1272499" y="2976568"/>
            <a:ext cx="1462259" cy="974355"/>
            <a:chOff x="1190547" y="2293601"/>
            <a:chExt cx="1096694" cy="730766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3771D46E-DBE4-E003-AA53-28F009440C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6902" y="2293601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499B486-02CA-8CEB-4AAB-A10DEA6287C3}"/>
                </a:ext>
              </a:extLst>
            </p:cNvPr>
            <p:cNvSpPr txBox="1"/>
            <p:nvPr/>
          </p:nvSpPr>
          <p:spPr>
            <a:xfrm>
              <a:off x="1190547" y="2678118"/>
              <a:ext cx="109669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CH" sz="1200" dirty="0" err="1"/>
                <a:t>Answer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de-CH" sz="1200" dirty="0"/>
            </a:p>
            <a:p>
              <a:pPr algn="r"/>
              <a:r>
                <a:rPr lang="de-CH" sz="1200" dirty="0" err="1"/>
                <a:t>Conciseness</a:t>
              </a:r>
              <a:endParaRPr lang="en-CH" sz="1200" dirty="0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1ECA2865-628D-6310-73DF-7EA4FD93FB53}"/>
              </a:ext>
            </a:extLst>
          </p:cNvPr>
          <p:cNvSpPr/>
          <p:nvPr/>
        </p:nvSpPr>
        <p:spPr>
          <a:xfrm>
            <a:off x="7639034" y="577424"/>
            <a:ext cx="4406429" cy="4602144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BF37FC7-F45A-AFF5-8C41-5757399EFB16}"/>
              </a:ext>
            </a:extLst>
          </p:cNvPr>
          <p:cNvGrpSpPr/>
          <p:nvPr/>
        </p:nvGrpSpPr>
        <p:grpSpPr>
          <a:xfrm>
            <a:off x="6136478" y="3126092"/>
            <a:ext cx="1683473" cy="839922"/>
            <a:chOff x="4602360" y="2344568"/>
            <a:chExt cx="1262605" cy="629941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4895BB7D-8017-4003-A961-2C04451C3A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5585" y="2344568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55FD94-F54A-9094-4381-2E831809FD28}"/>
                </a:ext>
              </a:extLst>
            </p:cNvPr>
            <p:cNvSpPr txBox="1"/>
            <p:nvPr/>
          </p:nvSpPr>
          <p:spPr>
            <a:xfrm>
              <a:off x="4602360" y="2766760"/>
              <a:ext cx="1262605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Contextual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en-CH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99538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Online Eval in ProPlanner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2091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/>
                </a:solidFill>
                <a:highlight>
                  <a:srgbClr val="808080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dirty="0" err="1"/>
              <a:t>Failures</a:t>
            </a:r>
            <a:endParaRPr lang="de-CH" dirty="0"/>
          </a:p>
          <a:p>
            <a:pPr lvl="1"/>
            <a:r>
              <a:rPr lang="de-CH" dirty="0"/>
              <a:t>Power</a:t>
            </a:r>
          </a:p>
          <a:p>
            <a:pPr lvl="1"/>
            <a:r>
              <a:rPr lang="de-CH" dirty="0" err="1"/>
              <a:t>Stability</a:t>
            </a:r>
            <a:endParaRPr lang="de-CH" dirty="0"/>
          </a:p>
          <a:p>
            <a:pPr lvl="1"/>
            <a:r>
              <a:rPr lang="de-CH" dirty="0" err="1"/>
              <a:t>Complexity</a:t>
            </a:r>
            <a:r>
              <a:rPr lang="de-CH" dirty="0"/>
              <a:t>, Work, Troubles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41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 dirty="0"/>
              <a:t>Quantization: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https://colab.research.google.com/github/DJCordhose/practical-llm/blob/main/Assessment.ipynb</a:t>
            </a:r>
            <a:r>
              <a:rPr lang="en" dirty="0"/>
              <a:t> </a:t>
            </a:r>
          </a:p>
          <a:p>
            <a:pPr marL="807700" lvl="1" indent="0">
              <a:buSzPct val="100000"/>
              <a:buNone/>
            </a:pPr>
            <a:endParaRPr lang="en" dirty="0"/>
          </a:p>
          <a:p>
            <a:pPr indent="-411470">
              <a:buSzPct val="100000"/>
            </a:pPr>
            <a:r>
              <a:rPr lang="en" dirty="0"/>
              <a:t>Evaluation: 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https://colab.research.google.com/github/DJCordhose/practical-llm/blob/main/Eval4pptx.ipynb</a:t>
            </a:r>
            <a:r>
              <a:rPr lang="en" u="sng" dirty="0">
                <a:solidFill>
                  <a:schemeClr val="hlink"/>
                </a:solidFill>
              </a:rPr>
              <a:t> </a:t>
            </a:r>
          </a:p>
          <a:p>
            <a:pPr marL="198115" indent="0">
              <a:buSzPct val="1000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485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14" y="2032780"/>
            <a:ext cx="2302919" cy="230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E336-5201-8B0E-3CBC-C15568374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AFFFB-3795-F53E-680A-7F92CEFB7D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2AB9F7-9BC8-68B2-9B92-73727DC7E99A}"/>
              </a:ext>
            </a:extLst>
          </p:cNvPr>
          <p:cNvSpPr/>
          <p:nvPr/>
        </p:nvSpPr>
        <p:spPr>
          <a:xfrm>
            <a:off x="-167472" y="-73688"/>
            <a:ext cx="13344211" cy="732859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</p:spTree>
    <p:extLst>
      <p:ext uri="{BB962C8B-B14F-4D97-AF65-F5344CB8AC3E}">
        <p14:creationId xmlns:p14="http://schemas.microsoft.com/office/powerpoint/2010/main" val="234895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AutoNum type="arabicPeriod"/>
            </a:pPr>
            <a:r>
              <a:rPr lang="en"/>
              <a:t>score changes a lot</a:t>
            </a:r>
            <a:endParaRPr/>
          </a:p>
          <a:p>
            <a:pPr lvl="1">
              <a:buAutoNum type="alphaLcPeriod"/>
            </a:pPr>
            <a:r>
              <a:rPr lang="en"/>
              <a:t>accuracy or </a:t>
            </a:r>
            <a:endParaRPr/>
          </a:p>
          <a:p>
            <a:pPr lvl="1">
              <a:buAutoNum type="alphaLcPeriod"/>
            </a:pPr>
            <a:r>
              <a:rPr lang="en"/>
              <a:t>a criteria</a:t>
            </a:r>
            <a:endParaRPr/>
          </a:p>
          <a:p>
            <a:pPr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lvl="1">
              <a:buAutoNum type="alphaLcPeriod"/>
            </a:pPr>
            <a:r>
              <a:rPr lang="en"/>
              <a:t>length of inputs or outputs</a:t>
            </a:r>
            <a:endParaRPr/>
          </a:p>
          <a:p>
            <a:pPr lvl="1">
              <a:buAutoNum type="alphaLcPeriod"/>
            </a:pPr>
            <a:r>
              <a:rPr lang="en"/>
              <a:t>processing time / latency</a:t>
            </a:r>
            <a:endParaRPr/>
          </a:p>
          <a:p>
            <a:pPr lvl="1"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lvl="1"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lvl="1"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7109200" y="5974001"/>
            <a:ext cx="46672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 sz="2400"/>
              <a:t> </a:t>
            </a:r>
            <a:endParaRPr sz="2400"/>
          </a:p>
        </p:txBody>
      </p:sp>
      <p:sp>
        <p:nvSpPr>
          <p:cNvPr id="374" name="Google Shape;374;p63"/>
          <p:cNvSpPr txBox="1"/>
          <p:nvPr/>
        </p:nvSpPr>
        <p:spPr>
          <a:xfrm>
            <a:off x="415600" y="5891767"/>
            <a:ext cx="4000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Embedding can be generated from text using encoder style embedding model</a:t>
            </a:r>
            <a:endParaRPr/>
          </a:p>
          <a:p>
            <a:pPr lvl="1"/>
            <a:r>
              <a:rPr lang="en"/>
              <a:t>Can be as simple as raw encoder model without head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r>
              <a:rPr lang="en"/>
              <a:t>drift detection methods (potentially with dimensionality reduction)</a:t>
            </a:r>
            <a:endParaRPr/>
          </a:p>
          <a:p>
            <a:pPr lvl="1"/>
            <a:r>
              <a:rPr lang="en"/>
              <a:t>Euclidean distance on average embedding</a:t>
            </a:r>
            <a:endParaRPr/>
          </a:p>
          <a:p>
            <a:pPr lvl="1"/>
            <a:r>
              <a:rPr lang="en"/>
              <a:t>Cosine distance on average embedding</a:t>
            </a:r>
            <a:endParaRPr/>
          </a:p>
          <a:p>
            <a:pPr lvl="1"/>
            <a:r>
              <a:rPr lang="en"/>
              <a:t>Classifier model</a:t>
            </a:r>
            <a:endParaRPr/>
          </a:p>
          <a:p>
            <a:pPr lvl="1"/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5873600" y="6037201"/>
            <a:ext cx="63184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/>
              <a:t>Failing Loudly: An Empirical Study of Methods for Detecting Dataset Shift: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 sz="2400"/>
              <a:t> </a:t>
            </a:r>
            <a:endParaRPr sz="2400"/>
          </a:p>
        </p:txBody>
      </p:sp>
      <p:sp>
        <p:nvSpPr>
          <p:cNvPr id="382" name="Google Shape;382;p64"/>
          <p:cNvSpPr txBox="1"/>
          <p:nvPr/>
        </p:nvSpPr>
        <p:spPr>
          <a:xfrm>
            <a:off x="941033" y="5987501"/>
            <a:ext cx="461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b="0" dirty="0"/>
              <a:t>This workshop is about solving the challenges arising from self hosting</a:t>
            </a:r>
            <a:endParaRPr sz="44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94228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Olliver 					Christian	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Encoder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understanding and interpreting input data (</a:t>
            </a:r>
            <a:r>
              <a:rPr lang="en" sz="1600" i="1" dirty="0"/>
              <a:t>e.g. BERT</a:t>
            </a:r>
            <a:r>
              <a:rPr lang="en" sz="1600" dirty="0"/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Embedding Models</a:t>
            </a:r>
            <a:endParaRPr sz="16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Decoder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GPT-style Models like </a:t>
            </a:r>
            <a:r>
              <a:rPr lang="en" sz="16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Llama, Mistral or OpenAI GPT</a:t>
            </a:r>
            <a:endParaRPr sz="1600"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3781</Words>
  <Application>Microsoft Office PowerPoint</Application>
  <PresentationFormat>Widescreen</PresentationFormat>
  <Paragraphs>574</Paragraphs>
  <Slides>57</Slides>
  <Notes>44</Notes>
  <HiddenSlides>2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8" baseType="lpstr">
      <vt:lpstr>[Normal Text]</vt:lpstr>
      <vt:lpstr>Arial</vt:lpstr>
      <vt:lpstr>Calibri</vt:lpstr>
      <vt:lpstr>Montserrat</vt:lpstr>
      <vt:lpstr>Oswald</vt:lpstr>
      <vt:lpstr>Playfair Display</vt:lpstr>
      <vt:lpstr>Roboto</vt:lpstr>
      <vt:lpstr>Source Sans Pro</vt:lpstr>
      <vt:lpstr>Symbol</vt:lpstr>
      <vt:lpstr>master_geberit_16zu9_DE</vt:lpstr>
      <vt:lpstr>think-cell Folie</vt:lpstr>
      <vt:lpstr>Our Prep</vt:lpstr>
      <vt:lpstr>Prerequisites - Running LLMs on Prem</vt:lpstr>
      <vt:lpstr>Running LLMs on prem</vt:lpstr>
      <vt:lpstr>Why self hosting an LLM?</vt:lpstr>
      <vt:lpstr>Architecture Decision: self-hosting ?</vt:lpstr>
      <vt:lpstr>This workshop is about solving the challenges arising from self hosting</vt:lpstr>
      <vt:lpstr>Who are we?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Decoder On-Prem Challenges</vt:lpstr>
      <vt:lpstr>Comparing suitable NVDIA GPUs</vt:lpstr>
      <vt:lpstr>Architecture Decision: What can we work with?</vt:lpstr>
      <vt:lpstr>Limiting factor is GPU RAM: Quantization</vt:lpstr>
      <vt:lpstr>Bitsandbytes: Most straight forward approach to quantization</vt:lpstr>
      <vt:lpstr>Architecture Decision: Smaller Model vs Quantiztion</vt:lpstr>
      <vt:lpstr>Hands-On:  Quantize Meta-Llama 3.1 8B </vt:lpstr>
      <vt:lpstr>Local machine without NVIDIA GPU</vt:lpstr>
      <vt:lpstr>60 Minuten</vt:lpstr>
      <vt:lpstr>Coffee Break</vt:lpstr>
      <vt:lpstr>Larger Decoder Models</vt:lpstr>
      <vt:lpstr>Architecture Decision: Big Models on Heavy Hardware ?</vt:lpstr>
      <vt:lpstr>Option: Mixtral 8x7B</vt:lpstr>
      <vt:lpstr>Option: Llama 3.1 70B</vt:lpstr>
      <vt:lpstr>Big Model, Inference Server &amp; GPU</vt:lpstr>
      <vt:lpstr>It works:  Mixtral 8x7B on 2xH100 NVL using TGI</vt:lpstr>
      <vt:lpstr>GB200 - Future successor to both Hopper   &amp;Ada Lovelace</vt:lpstr>
      <vt:lpstr>Evaluation</vt:lpstr>
      <vt:lpstr>System Architecture</vt:lpstr>
      <vt:lpstr>System Architecture</vt:lpstr>
      <vt:lpstr>Evaluation on text results</vt:lpstr>
      <vt:lpstr>Evaluation on text results</vt:lpstr>
      <vt:lpstr>Evaluation on text results</vt:lpstr>
      <vt:lpstr>LLM as a judge: Idea</vt:lpstr>
      <vt:lpstr>G-Eval: Goal</vt:lpstr>
      <vt:lpstr>Demo:  Evaluation on Prem Notebook</vt:lpstr>
      <vt:lpstr>System Architecture: Online Eval</vt:lpstr>
      <vt:lpstr>Demo:  Online Eval in ProPlanner</vt:lpstr>
      <vt:lpstr>Evaluation Issues</vt:lpstr>
      <vt:lpstr>Your Experience ?</vt:lpstr>
      <vt:lpstr>Eval Frameworks</vt:lpstr>
      <vt:lpstr>Wrap Up</vt:lpstr>
      <vt:lpstr>Key takeaways</vt:lpstr>
      <vt:lpstr>Collection of notebooks used</vt:lpstr>
      <vt:lpstr>Thank you</vt:lpstr>
      <vt:lpstr>PowerPoint Presentation</vt:lpstr>
      <vt:lpstr>PowerPoint Presentation</vt:lpstr>
      <vt:lpstr>Collection of notebooks used</vt:lpstr>
      <vt:lpstr>LLM Drift Detection</vt:lpstr>
      <vt:lpstr>Finding Drift in Embeddings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57</cp:revision>
  <dcterms:created xsi:type="dcterms:W3CDTF">2019-10-15T07:31:09Z</dcterms:created>
  <dcterms:modified xsi:type="dcterms:W3CDTF">2024-08-30T09:51:13Z</dcterms:modified>
</cp:coreProperties>
</file>